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21"/>
  </p:notesMasterIdLst>
  <p:handoutMasterIdLst>
    <p:handoutMasterId r:id="rId22"/>
  </p:handoutMasterIdLst>
  <p:sldIdLst>
    <p:sldId id="256" r:id="rId7"/>
    <p:sldId id="271" r:id="rId8"/>
    <p:sldId id="272" r:id="rId9"/>
    <p:sldId id="257" r:id="rId10"/>
    <p:sldId id="258" r:id="rId11"/>
    <p:sldId id="262" r:id="rId12"/>
    <p:sldId id="263" r:id="rId13"/>
    <p:sldId id="260" r:id="rId14"/>
    <p:sldId id="264" r:id="rId15"/>
    <p:sldId id="267" r:id="rId16"/>
    <p:sldId id="266" r:id="rId17"/>
    <p:sldId id="269" r:id="rId18"/>
    <p:sldId id="270" r:id="rId19"/>
    <p:sldId id="268" r:id="rId2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894">
          <p15:clr>
            <a:srgbClr val="A4A3A4"/>
          </p15:clr>
        </p15:guide>
        <p15:guide id="2" pos="912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p:restoredTop sz="61975"/>
  </p:normalViewPr>
  <p:slideViewPr>
    <p:cSldViewPr snapToGrid="0">
      <p:cViewPr varScale="1">
        <p:scale>
          <a:sx n="65" d="100"/>
          <a:sy n="65" d="100"/>
        </p:scale>
        <p:origin x="-840" y="-96"/>
      </p:cViewPr>
      <p:guideLst>
        <p:guide orient="horz" pos="894"/>
        <p:guide pos="9120"/>
      </p:guideLst>
    </p:cSldViewPr>
  </p:slideViewPr>
  <p:notesTextViewPr>
    <p:cViewPr>
      <p:scale>
        <a:sx n="150" d="100"/>
        <a:sy n="150" d="100"/>
      </p:scale>
      <p:origin x="0" y="0"/>
    </p:cViewPr>
  </p:notesTextViewPr>
  <p:notesViewPr>
    <p:cSldViewPr snapToGrid="0">
      <p:cViewPr varScale="1">
        <p:scale>
          <a:sx n="137" d="100"/>
          <a:sy n="137" d="100"/>
        </p:scale>
        <p:origin x="9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10/25/16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10/25/16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Eloquent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0030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5922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us end with a discussion about the following topics.</a:t>
            </a:r>
          </a:p>
          <a:p>
            <a:endParaRPr lang="en-US" baseline="0" dirty="0" smtClean="0"/>
          </a:p>
          <a:p>
            <a:r>
              <a:rPr lang="en-US" baseline="0" dirty="0" smtClean="0"/>
              <a:t>Instructor Note: With large groups I often find it better to have individuals turn to the individuals around them, form groups of whatever size they feel comfortable, and have them take turns asking and answering the questions. </a:t>
            </a:r>
            <a:r>
              <a:rPr lang="en-US" baseline="0" smtClean="0"/>
              <a:t>When all the groups are done I then open the discussion up to the entire group allowing each group or individuals to share their answers.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907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continue let us stop for a moment answer </a:t>
            </a:r>
            <a:r>
              <a:rPr lang="en-US" baseline="0" smtClean="0"/>
              <a:t>any questions that anyone might have at this time.</a:t>
            </a:r>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5710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4459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213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74195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 Then I would like it if everyone had a chance to introduce themselves.</a:t>
            </a:r>
          </a:p>
          <a:p>
            <a:endParaRPr lang="en-US" baseline="0" dirty="0" smtClean="0"/>
          </a:p>
          <a:p>
            <a:r>
              <a:rPr lang="en-US" baseline="0" dirty="0" smtClean="0"/>
              <a:t>Instructor Note: Often times with larger, in-person groups I prefer to have the individuals perform this introduction one-on-one. Having people leave their desks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this training is to teach you techniques that will combat the redundancy in your test suite and then extract those helpers into a </a:t>
            </a:r>
            <a:r>
              <a:rPr lang="en-US" baseline="0" smtClean="0"/>
              <a:t>Ruby gem.</a:t>
            </a:r>
          </a:p>
          <a:p>
            <a:endParaRPr lang="en-US" baseline="0" dirty="0" smtClean="0"/>
          </a:p>
          <a:p>
            <a:r>
              <a:rPr lang="en-US" baseline="0" dirty="0" smtClean="0"/>
              <a:t>Chef is built on top of Ruby. The testing tools built on top of RSpec. This means you have the power of a programming language at your disposal and we will have to keep a tight focus on the challenges and exercises presented in this content. </a:t>
            </a:r>
            <a:r>
              <a:rPr lang="en-US" dirty="0" smtClean="0"/>
              <a:t>During and throughout the content we will have discussion where we may have additional time to talk about many different topics but in this interest of time and popular opinion we may need to leave those discussions.</a:t>
            </a:r>
          </a:p>
          <a:p>
            <a:endParaRPr lang="en-US" dirty="0" smtClean="0"/>
          </a:p>
          <a:p>
            <a:r>
              <a:rPr lang="en-US" baseline="0" dirty="0" smtClean="0"/>
              <a:t>During the introductions you learned about the other individuals here in the course with you. They may have shared similar problems and domains. During the time that we are here respectfully reach out them so that you can continue the conversation, grow each others' knowledge, and become better professionals.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0445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throughout this</a:t>
            </a:r>
            <a:r>
              <a:rPr lang="en-US" baseline="0" dirty="0" smtClean="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a:p>
            <a:endParaRPr lang="en-US" baseline="0" dirty="0" smtClean="0"/>
          </a:p>
          <a:p>
            <a:r>
              <a:rPr lang="en-US" baseline="0" dirty="0" smtClean="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634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content of this training has been</a:t>
            </a:r>
            <a:r>
              <a:rPr lang="en-US" baseline="0" dirty="0" smtClean="0"/>
              <a:t> designed in a way to emphasize this hands-on approach to the content. Together, we will perform exercises together that accomplish an understood objective. After that is done you will often emphasize an activity by performing a lab. The lab is designed to challenge your understanding and retention of the previously accomplished exercises. You can work through this labs on your own or in groups. After completing the labs we will all come together again to review the exercise. Finally, we will end each section with a discussion about the topics that we introduced. These discussions will often ask you to share your opinions, recent experiences, or previous experiences within this domain.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126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 of the</a:t>
            </a:r>
            <a:r>
              <a:rPr lang="en-US" baseline="0" dirty="0" smtClean="0"/>
              <a:t> events for this training. Please take a moment to review this list to ensure that the topics listed here meet your expectations. Take a moment to note which topics are of most interest to you. Also note which topics are not present here on this list. We will discuss your thoughts at the end of the section.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03441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5600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 Id="rId3"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pic>
        <p:nvPicPr>
          <p:cNvPr id="7" name="Picture 6" descr="chef.g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Eloquent Tests</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33"/>
            <a:ext cx="16256000" cy="9136069"/>
          </a:xfrm>
          <a:prstGeom prst="rect">
            <a:avLst/>
          </a:prstGeom>
        </p:spPr>
      </p:pic>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the Workstation</a:t>
            </a:r>
            <a:endParaRPr lang="en-US" dirty="0"/>
          </a:p>
        </p:txBody>
      </p:sp>
      <p:sp>
        <p:nvSpPr>
          <p:cNvPr id="3" name="Content Placeholder 2"/>
          <p:cNvSpPr>
            <a:spLocks noGrp="1"/>
          </p:cNvSpPr>
          <p:nvPr>
            <p:ph sz="quarter" idx="10"/>
          </p:nvPr>
        </p:nvSpPr>
        <p:spPr/>
        <p:txBody>
          <a:bodyPr/>
          <a:lstStyle/>
          <a:p>
            <a:r>
              <a:rPr lang="en-US" dirty="0"/>
              <a:t>The authenticity of host '54.209.164.144 (54.209.164.144)' can't be </a:t>
            </a:r>
            <a:r>
              <a:rPr lang="en-US" dirty="0" err="1"/>
              <a:t>established.RSA</a:t>
            </a:r>
            <a:r>
              <a:rPr lang="en-US" dirty="0"/>
              <a:t> key fingerprint is SHA256:tKoTsPbn6ER9BLThZqntXTxIYem3zV/</a:t>
            </a:r>
            <a:r>
              <a:rPr lang="en-US" dirty="0" err="1"/>
              <a:t>iTQWvhLrBIBQ.Are</a:t>
            </a:r>
            <a:r>
              <a:rPr lang="en-US" dirty="0"/>
              <a:t> you sure you want to continue connecting (yes/no</a:t>
            </a:r>
            <a:r>
              <a:rPr lang="en-US" dirty="0" smtClean="0"/>
              <a:t>)? </a:t>
            </a:r>
            <a:r>
              <a:rPr lang="en-US" b="1" dirty="0" smtClean="0"/>
              <a:t>yes</a:t>
            </a:r>
          </a:p>
          <a:p>
            <a:r>
              <a:rPr lang="en-US" dirty="0"/>
              <a:t>chef@54.209.164.144's password</a:t>
            </a:r>
            <a:r>
              <a:rPr lang="en-US" dirty="0" smtClean="0"/>
              <a:t>: </a:t>
            </a:r>
            <a:r>
              <a:rPr lang="en-US" b="1" dirty="0" smtClean="0"/>
              <a:t>PASSWORD</a:t>
            </a:r>
          </a:p>
          <a:p>
            <a:r>
              <a:rPr lang="en-US" dirty="0"/>
              <a:t>chef@ip-172-31-15-97 </a:t>
            </a:r>
            <a:r>
              <a:rPr lang="en-US"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7494075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6505185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topics are you most interested in learning?</a:t>
            </a:r>
          </a:p>
          <a:p>
            <a:endParaRPr lang="en-US" dirty="0"/>
          </a:p>
          <a:p>
            <a:r>
              <a:rPr lang="en-US" dirty="0" smtClean="0"/>
              <a:t>What topics are missing that you want to learn about?</a:t>
            </a:r>
            <a:endParaRPr lang="en-US" dirty="0"/>
          </a:p>
        </p:txBody>
      </p:sp>
    </p:spTree>
    <p:extLst>
      <p:ext uri="{BB962C8B-B14F-4D97-AF65-F5344CB8AC3E}">
        <p14:creationId xmlns:p14="http://schemas.microsoft.com/office/powerpoint/2010/main" val="220728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20871349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403140"/>
            <a:ext cx="7754083" cy="5815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1082287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smtClean="0"/>
              <a:t> language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a:t>
            </a:r>
            <a:r>
              <a:rPr lang="en-US" sz="2800" i="1" dirty="0" smtClean="0">
                <a:solidFill>
                  <a:schemeClr val="tx1">
                    <a:lumMod val="60000"/>
                    <a:lumOff val="40000"/>
                  </a:schemeClr>
                </a:solidFill>
              </a:rPr>
              <a:t>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1794040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Yourselves</a:t>
            </a:r>
            <a:endParaRPr lang="en-US" dirty="0"/>
          </a:p>
        </p:txBody>
      </p:sp>
      <p:sp>
        <p:nvSpPr>
          <p:cNvPr id="3" name="Text Placeholder 2"/>
          <p:cNvSpPr>
            <a:spLocks noGrp="1"/>
          </p:cNvSpPr>
          <p:nvPr>
            <p:ph type="body" sz="quarter" idx="12"/>
          </p:nvPr>
        </p:nvSpPr>
        <p:spPr>
          <a:xfrm>
            <a:off x="650040" y="1856199"/>
            <a:ext cx="14898624" cy="3067494"/>
          </a:xfrm>
        </p:spPr>
        <p:txBody>
          <a:bodyPr/>
          <a:lstStyle/>
          <a:p>
            <a:pPr marL="457200" indent="-457200">
              <a:buFont typeface="Arial"/>
              <a:buChar char="•"/>
            </a:pPr>
            <a:r>
              <a:rPr lang="en-US" dirty="0" smtClean="0"/>
              <a:t>Name</a:t>
            </a:r>
          </a:p>
          <a:p>
            <a:pPr marL="457200" indent="-457200">
              <a:buFont typeface="Arial"/>
              <a:buChar char="•"/>
            </a:pPr>
            <a:r>
              <a:rPr lang="en-US" dirty="0" smtClean="0"/>
              <a:t>Current Role</a:t>
            </a:r>
            <a:endParaRPr lang="en-US" dirty="0" smtClean="0"/>
          </a:p>
          <a:p>
            <a:pPr marL="457200" indent="-457200">
              <a:buFont typeface="Arial"/>
              <a:buChar char="•"/>
            </a:pPr>
            <a:r>
              <a:rPr lang="en-US" dirty="0" smtClean="0"/>
              <a:t>Previous Roles / </a:t>
            </a:r>
            <a:r>
              <a:rPr lang="en-US" dirty="0" smtClean="0"/>
              <a:t>Background</a:t>
            </a:r>
          </a:p>
          <a:p>
            <a:pPr marL="457200" indent="-457200">
              <a:buFont typeface="Arial"/>
              <a:buChar char="•"/>
            </a:pPr>
            <a:r>
              <a:rPr lang="en-US" dirty="0" smtClean="0"/>
              <a:t>Experience </a:t>
            </a:r>
            <a:r>
              <a:rPr lang="en-US" dirty="0" smtClean="0"/>
              <a:t>with </a:t>
            </a:r>
            <a:r>
              <a:rPr lang="en-US" dirty="0" smtClean="0"/>
              <a:t>Chef</a:t>
            </a:r>
          </a:p>
        </p:txBody>
      </p:sp>
      <p:sp>
        <p:nvSpPr>
          <p:cNvPr id="4" name="Text Placeholder 2"/>
          <p:cNvSpPr txBox="1">
            <a:spLocks/>
          </p:cNvSpPr>
          <p:nvPr/>
        </p:nvSpPr>
        <p:spPr bwMode="white">
          <a:xfrm>
            <a:off x="802440" y="5525522"/>
            <a:ext cx="14898624" cy="2250786"/>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b="1" dirty="0" smtClean="0"/>
              <a:t>Conversation Topics</a:t>
            </a:r>
          </a:p>
          <a:p>
            <a:r>
              <a:rPr lang="en-US" dirty="0" smtClean="0"/>
              <a:t>	I </a:t>
            </a:r>
            <a:r>
              <a:rPr lang="en-US" dirty="0"/>
              <a:t>think tests are ...</a:t>
            </a:r>
          </a:p>
          <a:p>
            <a:r>
              <a:rPr lang="en-US" dirty="0" smtClean="0"/>
              <a:t>	The most difficult thing that I've tested was probably ...</a:t>
            </a:r>
          </a:p>
          <a:p>
            <a:endParaRPr lang="en-US" dirty="0" smtClean="0"/>
          </a:p>
          <a:p>
            <a:endParaRPr lang="en-US" dirty="0" smtClean="0"/>
          </a:p>
          <a:p>
            <a:endParaRPr lang="en-US" dirty="0"/>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pPr marL="0" lvl="1"/>
            <a:r>
              <a:rPr lang="en-US" sz="3600" dirty="0"/>
              <a:t>You will leave this class </a:t>
            </a:r>
            <a:r>
              <a:rPr lang="en-US" sz="3600" dirty="0" smtClean="0"/>
              <a:t>with the ability to </a:t>
            </a:r>
            <a:r>
              <a:rPr lang="en-US" sz="3600" smtClean="0"/>
              <a:t>combat redundancy in your tests.</a:t>
            </a:r>
            <a:endParaRPr lang="en-US" sz="3600" dirty="0" smtClean="0"/>
          </a:p>
          <a:p>
            <a:pPr marL="0" lvl="1"/>
            <a:endParaRPr lang="en-US" sz="3600" dirty="0" smtClean="0"/>
          </a:p>
          <a:p>
            <a:pPr marL="0" lvl="1"/>
            <a:r>
              <a:rPr lang="en-US" sz="3600" dirty="0" smtClean="0"/>
              <a:t>You </a:t>
            </a:r>
            <a:r>
              <a:rPr lang="en-US" sz="3600" dirty="0"/>
              <a:t>bring with you your own domain expertise and problems. Chef is a framework for solving those problems. Our job is to teach you how to express solutions to your problems with Chef</a:t>
            </a:r>
            <a:r>
              <a:rPr lang="en-US" sz="3600" dirty="0" smtClean="0"/>
              <a:t>.</a:t>
            </a:r>
            <a:endParaRPr lang="en-US" sz="3600" dirty="0"/>
          </a:p>
        </p:txBody>
      </p:sp>
    </p:spTree>
    <p:extLst>
      <p:ext uri="{BB962C8B-B14F-4D97-AF65-F5344CB8AC3E}">
        <p14:creationId xmlns:p14="http://schemas.microsoft.com/office/powerpoint/2010/main" val="739353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r>
              <a:rPr lang="en-US" sz="3600" b="1" dirty="0" smtClean="0"/>
              <a:t>Ask Me Anything:</a:t>
            </a:r>
            <a:r>
              <a:rPr lang="en-US" sz="3600" dirty="0" smtClean="0"/>
              <a:t> It is important that we answer your questions and set you on the path to be able to find more answers.</a:t>
            </a:r>
          </a:p>
          <a:p>
            <a:endParaRPr lang="en-US" sz="3600" dirty="0"/>
          </a:p>
          <a:p>
            <a:r>
              <a:rPr lang="en-US" sz="3600" b="1" dirty="0" smtClean="0"/>
              <a:t>Break It: </a:t>
            </a:r>
            <a:r>
              <a:rPr lang="en-US" sz="3600" dirty="0" smtClean="0"/>
              <a:t>If everything works the first time go back and make some changes. Explore! Discovering the boundaries will help you when you continue on your journey.</a:t>
            </a:r>
            <a:endParaRPr lang="en-US" sz="3600" dirty="0"/>
          </a:p>
        </p:txBody>
      </p:sp>
    </p:spTree>
    <p:extLst>
      <p:ext uri="{BB962C8B-B14F-4D97-AF65-F5344CB8AC3E}">
        <p14:creationId xmlns:p14="http://schemas.microsoft.com/office/powerpoint/2010/main" val="15902440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Exercises, Labs, and Discussion</a:t>
            </a:r>
            <a:endParaRPr lang="en-US" dirty="0"/>
          </a:p>
        </p:txBody>
      </p:sp>
      <p:sp>
        <p:nvSpPr>
          <p:cNvPr id="3" name="Text Placeholder 2"/>
          <p:cNvSpPr>
            <a:spLocks noGrp="1"/>
          </p:cNvSpPr>
          <p:nvPr>
            <p:ph type="body" sz="quarter" idx="12"/>
          </p:nvPr>
        </p:nvSpPr>
        <p:spPr>
          <a:xfrm>
            <a:off x="650040" y="1856198"/>
            <a:ext cx="14898624" cy="6020476"/>
          </a:xfrm>
        </p:spPr>
        <p:txBody>
          <a:bodyPr/>
          <a:lstStyle/>
          <a:p>
            <a:r>
              <a:rPr lang="en-US" dirty="0" smtClean="0"/>
              <a:t>This course is designed to be hands on. You will run lots of commands, write lots of code, and express your understanding.</a:t>
            </a:r>
          </a:p>
          <a:p>
            <a:pPr marL="457200" indent="-457200">
              <a:buFont typeface="Arial" charset="0"/>
              <a:buChar char="•"/>
            </a:pPr>
            <a:endParaRPr lang="en-US" dirty="0"/>
          </a:p>
          <a:p>
            <a:pPr marL="457200" indent="-457200">
              <a:buFont typeface="Arial" charset="0"/>
              <a:buChar char="•"/>
            </a:pPr>
            <a:r>
              <a:rPr lang="en-US" b="1" dirty="0" smtClean="0"/>
              <a:t>Group Exercises: </a:t>
            </a:r>
            <a:r>
              <a:rPr lang="en-US" dirty="0" smtClean="0"/>
              <a:t>All participants and the instructor will work through the content together. The instructor will often lead the way and explain things as we proceed.</a:t>
            </a:r>
            <a:endParaRPr lang="en-US" dirty="0"/>
          </a:p>
          <a:p>
            <a:pPr marL="457200" indent="-457200">
              <a:buFont typeface="Arial" charset="0"/>
              <a:buChar char="•"/>
            </a:pPr>
            <a:r>
              <a:rPr lang="en-US" b="1" dirty="0" smtClean="0"/>
              <a:t>Lab:</a:t>
            </a:r>
            <a:r>
              <a:rPr lang="en-US" dirty="0" smtClean="0"/>
              <a:t> You will be asked to perform the task on your own or in groups.</a:t>
            </a:r>
            <a:endParaRPr lang="en-US" dirty="0"/>
          </a:p>
          <a:p>
            <a:pPr marL="457200" indent="-457200">
              <a:buFont typeface="Arial" charset="0"/>
              <a:buChar char="•"/>
            </a:pPr>
            <a:r>
              <a:rPr lang="en-US" b="1" dirty="0" smtClean="0"/>
              <a:t>Discussion:</a:t>
            </a:r>
            <a:r>
              <a:rPr lang="en-US" dirty="0" smtClean="0"/>
              <a:t> As a group we will talk about the concepts introduced and the work that we have completed.</a:t>
            </a:r>
          </a:p>
        </p:txBody>
      </p:sp>
    </p:spTree>
    <p:extLst>
      <p:ext uri="{BB962C8B-B14F-4D97-AF65-F5344CB8AC3E}">
        <p14:creationId xmlns:p14="http://schemas.microsoft.com/office/powerpoint/2010/main" val="49359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4000" dirty="0" smtClean="0"/>
              <a:t>Introduction</a:t>
            </a:r>
          </a:p>
          <a:p>
            <a:r>
              <a:rPr lang="en-US" sz="4000" dirty="0"/>
              <a:t>l</a:t>
            </a:r>
            <a:r>
              <a:rPr lang="en-US" sz="4000" dirty="0" smtClean="0"/>
              <a:t>et</a:t>
            </a:r>
          </a:p>
          <a:p>
            <a:r>
              <a:rPr lang="en-US" sz="4000" dirty="0" err="1" smtClean="0"/>
              <a:t>shared_examples</a:t>
            </a:r>
            <a:endParaRPr lang="en-US" sz="4000" dirty="0" smtClean="0"/>
          </a:p>
          <a:p>
            <a:r>
              <a:rPr lang="en-US" sz="4000" dirty="0" err="1" smtClean="0"/>
              <a:t>def</a:t>
            </a:r>
            <a:r>
              <a:rPr lang="en-US" sz="4000" dirty="0" smtClean="0"/>
              <a:t> method</a:t>
            </a:r>
          </a:p>
        </p:txBody>
      </p:sp>
      <p:sp>
        <p:nvSpPr>
          <p:cNvPr id="3" name="Content Placeholder 2"/>
          <p:cNvSpPr>
            <a:spLocks noGrp="1"/>
          </p:cNvSpPr>
          <p:nvPr>
            <p:ph sz="quarter" idx="12"/>
          </p:nvPr>
        </p:nvSpPr>
        <p:spPr/>
        <p:txBody>
          <a:bodyPr>
            <a:normAutofit/>
          </a:bodyPr>
          <a:lstStyle/>
          <a:p>
            <a:r>
              <a:rPr lang="en-US" sz="4000" dirty="0" err="1" smtClean="0"/>
              <a:t>shared_context</a:t>
            </a:r>
            <a:endParaRPr lang="en-US" sz="4000" dirty="0" smtClean="0"/>
          </a:p>
          <a:p>
            <a:r>
              <a:rPr lang="en-US" sz="4000" dirty="0" smtClean="0"/>
              <a:t>aliasing</a:t>
            </a:r>
          </a:p>
          <a:p>
            <a:r>
              <a:rPr lang="en-US" sz="4000" dirty="0" smtClean="0"/>
              <a:t>Creating a Ruby gem</a:t>
            </a:r>
          </a:p>
          <a:p>
            <a:r>
              <a:rPr lang="en-US" sz="4000" dirty="0" smtClean="0"/>
              <a:t>Conclusion</a:t>
            </a:r>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dirty="0" smtClean="0"/>
              <a:t>Afternoon</a:t>
            </a:r>
            <a:endParaRPr lang="en-US" dirty="0"/>
          </a:p>
        </p:txBody>
      </p:sp>
    </p:spTree>
    <p:extLst>
      <p:ext uri="{BB962C8B-B14F-4D97-AF65-F5344CB8AC3E}">
        <p14:creationId xmlns:p14="http://schemas.microsoft.com/office/powerpoint/2010/main" val="9879679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1093237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Template.potx</Template>
  <TotalTime>15379</TotalTime>
  <Words>1463</Words>
  <Application>Microsoft Macintosh PowerPoint</Application>
  <PresentationFormat>Custom</PresentationFormat>
  <Paragraphs>106</Paragraphs>
  <Slides>14</Slides>
  <Notes>14</Notes>
  <HiddenSlides>0</HiddenSlides>
  <MMClips>0</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Template</vt:lpstr>
      <vt:lpstr>Interaction</vt:lpstr>
      <vt:lpstr>Eloquent Tests</vt:lpstr>
      <vt:lpstr>Franklin Webber</vt:lpstr>
      <vt:lpstr>You</vt:lpstr>
      <vt:lpstr>Introduce Yourselves</vt:lpstr>
      <vt:lpstr>Expectations</vt:lpstr>
      <vt:lpstr>Expectations</vt:lpstr>
      <vt:lpstr>Group Exercises, Labs, and Discussion</vt:lpstr>
      <vt:lpstr>PowerPoint Presentation</vt:lpstr>
      <vt:lpstr>Pre-built Workstation</vt:lpstr>
      <vt:lpstr>Login to the Workstation</vt:lpstr>
      <vt:lpstr>Pre-built Workstation</vt:lpstr>
      <vt:lpstr>Discussion</vt:lpstr>
      <vt:lpstr>Q&amp;A</vt:lpstr>
      <vt:lpstr>PowerPoint Presentation</vt:lpstr>
    </vt:vector>
  </TitlesOfParts>
  <Manager/>
  <Company>Chef</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Franklin Webber</cp:lastModifiedBy>
  <cp:revision>2119</cp:revision>
  <cp:lastPrinted>2016-02-29T04:26:37Z</cp:lastPrinted>
  <dcterms:created xsi:type="dcterms:W3CDTF">2012-09-13T17:36:07Z</dcterms:created>
  <dcterms:modified xsi:type="dcterms:W3CDTF">2016-10-25T07:34:34Z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